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18"/>
  </p:notesMasterIdLst>
  <p:sldIdLst>
    <p:sldId id="277" r:id="rId3"/>
    <p:sldId id="262" r:id="rId4"/>
    <p:sldId id="278" r:id="rId5"/>
    <p:sldId id="257" r:id="rId6"/>
    <p:sldId id="266" r:id="rId7"/>
    <p:sldId id="258" r:id="rId8"/>
    <p:sldId id="279" r:id="rId9"/>
    <p:sldId id="264" r:id="rId10"/>
    <p:sldId id="271" r:id="rId11"/>
    <p:sldId id="273" r:id="rId12"/>
    <p:sldId id="280" r:id="rId13"/>
    <p:sldId id="260" r:id="rId14"/>
    <p:sldId id="274" r:id="rId15"/>
    <p:sldId id="275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72237A-2F48-1475-FD49-83FCE8862486}" v="99" dt="2024-09-25T09:14:35.631"/>
    <p1510:client id="{59CAB7D9-E2FB-4213-4A28-CF4D2ED67BA1}" v="3" dt="2024-09-25T21:22:48.801"/>
    <p1510:client id="{6B077337-46E4-5186-4EA9-0A797978698B}" v="3" dt="2024-09-25T08:59:25.886"/>
    <p1510:client id="{7C09F71B-5C80-B2C6-29D1-7BA6BDC820C2}" v="172" dt="2024-09-24T16:37:51.102"/>
    <p1510:client id="{A1020608-BEFE-8D23-CA54-46595CA8E35F}" v="18" dt="2024-09-24T16:07:46.027"/>
    <p1510:client id="{BF5E15AC-9A2C-FCD0-0BB1-C227E2A68352}" v="17" dt="2024-09-24T08:04:39.1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E5B50-51E2-4747-8AD6-2BF07C8074C3}" type="datetimeFigureOut"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5B265-C2CA-48E6-9042-4892E8467B1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40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Two contingency dates for exam: Tuesday 11th June PM and all day on the 25th June – only holidays after that!!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5B265-C2CA-48E6-9042-4892E8467B1A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10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 will stay around to answer any questions you might like to ask; please add questions to the chat.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6B0C1-2EA8-ED5A-84C9-DFD349359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2150CA-C249-2241-C8E0-9B7B6A2084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AD926-B9E8-9549-FE6D-39E6D8FB9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700D-9503-4F3B-908B-075B0D7356DA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4BF63-463F-D185-41EF-93F2E1354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FFB33-2E5C-B2C6-BFFD-CFD6427E4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38C3-8B0D-4538-AFEB-362B079E4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603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F720-7C1B-D180-5877-1483D04F3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AA071-BE0F-5DE5-D921-D9819D3A5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411F1-0482-A346-BA57-057A6B0A4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700D-9503-4F3B-908B-075B0D7356DA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B9CFA-8255-54A1-1FE9-19813B8D1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BEC22-AEFB-BCA9-BC2E-F7E2FA9D5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38C3-8B0D-4538-AFEB-362B079E4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107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A2010F-DDCF-E76E-D797-BED0B633ED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A0BF5D-E82B-F3EE-5A40-CC16AD7B2A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BA658-EFA3-7526-EF75-990FE4BF9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700D-9503-4F3B-908B-075B0D7356DA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AB57C-2D01-747D-9032-A658E8B8F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9B860-0DF0-0C91-1313-04744C88C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38C3-8B0D-4538-AFEB-362B079E4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628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39431-EB69-9D3D-6EE7-67196695D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9D22CD-14D7-8D86-6B6E-BAA8522AD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983CF-3CBF-23BA-2835-CBCE2C33A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B67F1-32C2-4F75-8686-B4639F2CCC16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02336-93FE-32B0-9C83-2590557B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55734-57D2-5068-D9FD-1CBC79A4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332D8-9F21-40A0-8043-F9A8A199A2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397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1EAC8-D7E4-3B42-6C2D-7C0C6DA5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AD850-2B83-4A63-2BEA-DEAF4E064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D5502-0146-53A9-DD08-79DE5583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B67F1-32C2-4F75-8686-B4639F2CCC16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D7CFA-45A8-66AF-5E63-D42615952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F28B8-EE65-D869-69DA-43688115F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332D8-9F21-40A0-8043-F9A8A199A2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314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9176F-2C9B-654E-DC08-EBFDA1585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8A64B-A08D-B75F-6EAA-0A126C2B6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308FA-699D-F025-E324-A600FF13A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B67F1-32C2-4F75-8686-B4639F2CCC16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BC75C-8669-A94A-848E-356BB8EB3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8CEF0-E177-235B-86DA-5801C171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332D8-9F21-40A0-8043-F9A8A199A2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669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A10E5-4216-173F-B7C2-A601FE632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1B0F1-EBA0-72B0-4852-D54AEE3FE9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2E137-9961-8239-5361-843C515A1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5333D-37A9-841F-7003-18BB24DAC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B67F1-32C2-4F75-8686-B4639F2CCC16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030F9-870C-01FE-CFB9-B900CE2DE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C7C368-80C5-7A0F-043D-B6F3BA40A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332D8-9F21-40A0-8043-F9A8A199A2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696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4881D-CA32-A59A-7199-752879313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7609A-97C9-B845-63E8-9E12BC659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0D65CC-A640-ECF8-6548-917CF360F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C00532-872C-6616-52CC-0306D0AB02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BB858D-9E43-856B-4633-59889DEF85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6E472B-45F1-7720-2B37-89FF3F727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B67F1-32C2-4F75-8686-B4639F2CCC16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C6F812-65A1-A313-FB7F-1663998C9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2FD443-0459-B678-B18B-583A89AFA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332D8-9F21-40A0-8043-F9A8A199A2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505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C309-F335-D0CF-0BBF-5A56292E6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4F672E-1EDD-509E-5827-E19D1087C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B67F1-32C2-4F75-8686-B4639F2CCC16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84CB55-9A7A-2630-0109-740715E63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CCD40F-0A41-223C-A45D-84A0017A1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332D8-9F21-40A0-8043-F9A8A199A2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509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3720DD-F4AF-CB6D-2D2B-1CE34E36D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B67F1-32C2-4F75-8686-B4639F2CCC16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E14985-043F-38C3-96E6-D25E96FE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7797F-3BCE-A3D2-B24D-6E72F7629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332D8-9F21-40A0-8043-F9A8A199A2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209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D7FA2-1EE7-A17A-3E2A-6BBA3CA9C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E8650-4EA4-6423-3C2F-EE7718C57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6B0C6-2687-1264-8D3D-D8919B20A1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98B3EB-393C-D16F-374B-E50D7E7FD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B67F1-32C2-4F75-8686-B4639F2CCC16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14A37F-05FF-7858-B04F-688C62E9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59950-1CFA-5D91-843B-83EBBD0F5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332D8-9F21-40A0-8043-F9A8A199A2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39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BF6BB-E08F-2833-93C7-616230EE7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495FB-3569-69EA-0F39-2851EAF6F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6464B-AAD7-DB8D-D485-84A7490FD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700D-9503-4F3B-908B-075B0D7356DA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F4B1C-328D-15B0-5808-20E07F101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49DB9-2025-A988-D6C1-4F97862C3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38C3-8B0D-4538-AFEB-362B079E4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512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575F0-8A59-1D8D-83D2-86B51ABA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F5B38D-3CD4-6004-9D94-003FBD0786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50553E-B0E1-FEA9-5DCD-D978162F9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6C27C-49BE-DFC0-6285-E9B39080F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B67F1-32C2-4F75-8686-B4639F2CCC16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F024B-2261-33E5-1478-D57B2C437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0A2FD-A246-3A28-3A12-E393B9C9E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332D8-9F21-40A0-8043-F9A8A199A2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01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D8CB4-EA4A-9BAE-5CEA-0D84C4BB4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91DE83-4E30-CCBF-DA3F-6EFDA60387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A7E08-D19B-E0DF-DCED-40797ABCB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B67F1-32C2-4F75-8686-B4639F2CCC16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35261-8DB5-2C23-952D-A88CDCAE1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C740D-F634-A72B-60B0-9230690A4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332D8-9F21-40A0-8043-F9A8A199A2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03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1F83EF-876B-567C-B402-2D161AA51D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06821B-126C-5255-5496-6AF5A4768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04784-9B07-9B0F-1922-3D7C1EE6E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B67F1-32C2-4F75-8686-B4639F2CCC16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1E29F-2BC8-E3AC-9658-C155702BF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8BCAF-D3A2-0300-E355-14D4AA9F8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332D8-9F21-40A0-8043-F9A8A199A2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99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57C23-7991-7A4B-60A4-30C1B8CAA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2EDE9-CEC7-59BD-D44E-DB8EEA756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15DA0-005C-51DF-446A-F375C2E95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700D-9503-4F3B-908B-075B0D7356DA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717A6-A266-9046-2F14-4C59EFC49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C7601-7D34-7835-83C2-D58FD7A8C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38C3-8B0D-4538-AFEB-362B079E4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144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D5AC5-F2F3-4E17-9AE8-1EC45E88A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41695-64B1-75FF-5570-22CFC21571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C0D33-DC5B-B4D6-E599-37A01365E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C13B49-0D31-D7D3-33EA-D5D57FA74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700D-9503-4F3B-908B-075B0D7356DA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71E1D3-77F6-1B63-E022-8CABBAF0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39F79B-A27F-3608-5D90-9841D7CF7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38C3-8B0D-4538-AFEB-362B079E4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924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34A2E-B88F-35ED-D57F-CFB4DAD73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E62E0-9D8E-9F70-D21B-0797E77AD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292224-30D0-4DF6-EB67-91CC0E6F0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385ED7-B34F-325A-4DB4-1E6EC0460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517687-4667-8E39-960F-C955CBD53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B8A357-7F3B-CF4B-1BCF-37062704C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700D-9503-4F3B-908B-075B0D7356DA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CE16EE-8D95-CC0B-80B8-77E218671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C03F2E-DFE1-1F91-A540-B1191F592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38C3-8B0D-4538-AFEB-362B079E4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22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02DEF-B4B0-08D0-7A61-A9BFECE3D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98C5AF-1DAB-9011-2E1E-ECAB3D45C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700D-9503-4F3B-908B-075B0D7356DA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14512-1FD3-0B55-3D1D-7F7ACB7D9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9DA803-43CE-4A9D-4199-C56226CED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38C3-8B0D-4538-AFEB-362B079E4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289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F93860-5CE2-A1AC-3B92-4013E638A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700D-9503-4F3B-908B-075B0D7356DA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722C4E-C24A-9949-97AE-0F93D64A5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35EFA-8BF7-C1AD-7B64-CBA86AC79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38C3-8B0D-4538-AFEB-362B079E4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040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17BE-E969-C2B6-2C11-284226B35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0D898-E86D-609B-9446-676405BF7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9AC2E-C40E-BA28-385E-B48DD82BED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C8513-624D-05EA-9143-1BFDF1799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700D-9503-4F3B-908B-075B0D7356DA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B375E-5B3E-5698-A721-7E77F077A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669336-B19A-CAB0-6205-8ABD5F53F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38C3-8B0D-4538-AFEB-362B079E4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208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F6A12-C6DB-C6C2-A8BD-26B128515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5B560D-2A28-FFF4-83FE-0A5B098056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01CF8-D1FE-FD05-0DEF-B42C9689C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ACE536-B62B-060E-2503-14B35DDA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700D-9503-4F3B-908B-075B0D7356DA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D603FA-2B8D-C4ED-31D7-14F276E62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19BA5-E434-0353-76F2-65F7403FD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38C3-8B0D-4538-AFEB-362B079E4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626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712F23-D14B-21B8-6028-54DA712EC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C17F9-B990-41D5-D165-40EB1D878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C1C26-42B1-CB60-0136-D55EC6FF6A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77700D-9503-4F3B-908B-075B0D7356DA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43CDC-69C1-50AA-8D9A-2828249A2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EE22C-8B87-978D-A91D-30B74D6F1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2738C3-8B0D-4538-AFEB-362B079E4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E4E39B-74A1-3145-40A8-9F96469DF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3231F-F151-3384-9373-8D5C161FD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6F168-39C5-9257-0710-353D4FD5F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EB67F1-32C2-4F75-8686-B4639F2CCC16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06818-46D8-ED54-E6F3-E1EA76CB8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367BB-968F-726C-2422-6E6C22F11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5332D8-9F21-40A0-8043-F9A8A199A2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082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oth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4660F-B0D4-A601-EB64-5DCDA786D9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Year 11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12FB6FC-A141-654A-F07D-C307E35DB5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Information Evening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AE929E-03DE-3FEB-050C-61237FFA0D4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6456363"/>
            <a:ext cx="4419600" cy="257175"/>
          </a:xfrm>
        </p:spPr>
      </p:pic>
    </p:spTree>
    <p:extLst>
      <p:ext uri="{BB962C8B-B14F-4D97-AF65-F5344CB8AC3E}">
        <p14:creationId xmlns:p14="http://schemas.microsoft.com/office/powerpoint/2010/main" val="3530525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2A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488568" y="5032852"/>
            <a:ext cx="1526902" cy="1674081"/>
          </a:xfrm>
          <a:custGeom>
            <a:avLst/>
            <a:gdLst/>
            <a:ahLst/>
            <a:cxnLst/>
            <a:rect l="l" t="t" r="r" b="b"/>
            <a:pathLst>
              <a:path w="2290353" h="2511122">
                <a:moveTo>
                  <a:pt x="0" y="0"/>
                </a:moveTo>
                <a:lnTo>
                  <a:pt x="2290352" y="0"/>
                </a:lnTo>
                <a:lnTo>
                  <a:pt x="2290352" y="2511122"/>
                </a:lnTo>
                <a:lnTo>
                  <a:pt x="0" y="2511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28601"/>
            <a:ext cx="5817813" cy="60861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oster with text and black circles&#10;&#10;Description automatically generated">
            <a:extLst>
              <a:ext uri="{FF2B5EF4-FFF2-40B4-BE49-F238E27FC236}">
                <a16:creationId xmlns:a16="http://schemas.microsoft.com/office/drawing/2014/main" id="{F7DA58B8-D879-4F0B-E9CD-17E8F9767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332" y="0"/>
            <a:ext cx="5229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20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8CD57-95E4-2FC9-065F-37E5CD6CE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Revision support </a:t>
            </a:r>
            <a:endParaRPr lang="en-GB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D04F9-F5AE-C56C-4C57-0D4A843A8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arenR"/>
            </a:pPr>
            <a:r>
              <a:rPr lang="en-GB" b="1"/>
              <a:t>Revision/flash cards</a:t>
            </a:r>
            <a:endParaRPr lang="en-US" b="1"/>
          </a:p>
          <a:p>
            <a:pPr marL="0" indent="0">
              <a:buNone/>
            </a:pPr>
            <a:r>
              <a:rPr lang="en-GB" sz="2000"/>
              <a:t>Grab a card/piece of paper.</a:t>
            </a:r>
            <a:endParaRPr lang="en-US" sz="2000"/>
          </a:p>
          <a:p>
            <a:pPr marL="0" indent="0">
              <a:buNone/>
            </a:pPr>
            <a:endParaRPr lang="en-GB" sz="2000"/>
          </a:p>
          <a:p>
            <a:pPr marL="0" indent="0">
              <a:buNone/>
            </a:pPr>
            <a:r>
              <a:rPr lang="en-GB" sz="2000"/>
              <a:t>Write a question on one side.</a:t>
            </a:r>
            <a:endParaRPr lang="en-US" sz="2000"/>
          </a:p>
          <a:p>
            <a:pPr marL="0" indent="0">
              <a:buNone/>
            </a:pPr>
            <a:endParaRPr lang="en-GB" sz="2000"/>
          </a:p>
          <a:p>
            <a:pPr marL="0" indent="0">
              <a:buNone/>
            </a:pPr>
            <a:r>
              <a:rPr lang="en-GB" sz="2000"/>
              <a:t>Write the answer on the other.</a:t>
            </a:r>
            <a:endParaRPr lang="en-US" sz="2000"/>
          </a:p>
          <a:p>
            <a:pPr marL="0" indent="0">
              <a:buNone/>
            </a:pPr>
            <a:endParaRPr lang="en-GB" sz="2000"/>
          </a:p>
          <a:p>
            <a:pPr marL="0" indent="0">
              <a:buNone/>
            </a:pPr>
            <a:r>
              <a:rPr lang="en-GB" sz="2000"/>
              <a:t>Quiz yourself with them until the knowledge is embedded, or get a friend/classmate/family member to quiz you.</a:t>
            </a:r>
            <a:endParaRPr lang="en-US" sz="2000"/>
          </a:p>
          <a:p>
            <a:pPr marL="0" indent="0">
              <a:buNone/>
            </a:pPr>
            <a:endParaRPr lang="en-GB"/>
          </a:p>
        </p:txBody>
      </p:sp>
      <p:pic>
        <p:nvPicPr>
          <p:cNvPr id="4" name="Picture 3" descr="Index Revision Flash Cards, Ruled/Plain A6(148 x 105mm) Pack of 50 Pastel  Coloured Cards, 240gsm">
            <a:extLst>
              <a:ext uri="{FF2B5EF4-FFF2-40B4-BE49-F238E27FC236}">
                <a16:creationId xmlns:a16="http://schemas.microsoft.com/office/drawing/2014/main" id="{F7FF3789-9F68-57E0-4C0E-66063A60E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666" y="569762"/>
            <a:ext cx="1868610" cy="135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27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8CD57-95E4-2FC9-065F-37E5CD6CE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Revision support </a:t>
            </a:r>
            <a:endParaRPr lang="en-GB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D04F9-F5AE-C56C-4C57-0D4A843A8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35" y="2139390"/>
            <a:ext cx="4004984" cy="43625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/>
              <a:t>2) Graphic Organisers</a:t>
            </a:r>
            <a:endParaRPr lang="en-US" b="1"/>
          </a:p>
          <a:p>
            <a:pPr marL="0" indent="0">
              <a:buNone/>
            </a:pPr>
            <a:r>
              <a:rPr lang="en-GB">
                <a:solidFill>
                  <a:srgbClr val="000000"/>
                </a:solidFill>
                <a:latin typeface="Aptos"/>
                <a:cs typeface="Arial"/>
              </a:rPr>
              <a:t>They are visual thinking tools that help organise information and ideas in a way that is easy to comprehend and internalise.</a:t>
            </a:r>
          </a:p>
          <a:p>
            <a:pPr marL="0" indent="0">
              <a:buNone/>
            </a:pPr>
            <a:endParaRPr lang="en-GB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BB6D4A-8C44-5846-A19E-2E2FBA42B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445" y="180975"/>
            <a:ext cx="7158649" cy="600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79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8CD57-95E4-2FC9-065F-37E5CD6CE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Revision support </a:t>
            </a:r>
            <a:endParaRPr lang="en-GB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D04F9-F5AE-C56C-4C57-0D4A843A8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897" y="1690005"/>
            <a:ext cx="7383125" cy="48119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/>
              <a:t>3) Look, Cover, Write, Check</a:t>
            </a:r>
            <a:endParaRPr lang="en-US" b="1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>
                <a:solidFill>
                  <a:srgbClr val="000000"/>
                </a:solidFill>
                <a:latin typeface="Aptos"/>
                <a:cs typeface="Arial"/>
              </a:rPr>
              <a:t>Read</a:t>
            </a:r>
            <a:r>
              <a:rPr lang="en-US" sz="2200">
                <a:solidFill>
                  <a:srgbClr val="000000"/>
                </a:solidFill>
                <a:latin typeface="Aptos"/>
                <a:cs typeface="Arial"/>
              </a:rPr>
              <a:t> up to four chunks of information from your book/work/revision guide...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200">
              <a:solidFill>
                <a:srgbClr val="000000"/>
              </a:solidFill>
              <a:latin typeface="Aptos"/>
              <a:cs typeface="Arial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>
                <a:solidFill>
                  <a:srgbClr val="000000"/>
                </a:solidFill>
                <a:latin typeface="Aptos"/>
                <a:cs typeface="Arial"/>
              </a:rPr>
              <a:t>Cover</a:t>
            </a:r>
            <a:r>
              <a:rPr lang="en-US" sz="2200">
                <a:solidFill>
                  <a:srgbClr val="000000"/>
                </a:solidFill>
                <a:latin typeface="Aptos"/>
                <a:cs typeface="Arial"/>
              </a:rPr>
              <a:t> your book/work/revision guide (NO PEEKING!)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200">
              <a:solidFill>
                <a:srgbClr val="000000"/>
              </a:solidFill>
              <a:latin typeface="Aptos"/>
              <a:cs typeface="Arial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>
                <a:solidFill>
                  <a:srgbClr val="000000"/>
                </a:solidFill>
                <a:latin typeface="Aptos"/>
                <a:cs typeface="Arial"/>
              </a:rPr>
              <a:t>Try to </a:t>
            </a:r>
            <a:r>
              <a:rPr lang="en-US" sz="2200" b="1">
                <a:solidFill>
                  <a:srgbClr val="000000"/>
                </a:solidFill>
                <a:latin typeface="Aptos"/>
                <a:cs typeface="Arial"/>
              </a:rPr>
              <a:t>write</a:t>
            </a:r>
            <a:r>
              <a:rPr lang="en-US" sz="2200">
                <a:solidFill>
                  <a:srgbClr val="000000"/>
                </a:solidFill>
                <a:latin typeface="Aptos"/>
                <a:cs typeface="Arial"/>
              </a:rPr>
              <a:t> it down accurately from memory 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200">
              <a:solidFill>
                <a:srgbClr val="000000"/>
              </a:solidFill>
              <a:latin typeface="Aptos"/>
              <a:cs typeface="Arial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>
                <a:solidFill>
                  <a:srgbClr val="000000"/>
                </a:solidFill>
                <a:latin typeface="Aptos"/>
                <a:cs typeface="Arial"/>
              </a:rPr>
              <a:t>Check</a:t>
            </a:r>
            <a:r>
              <a:rPr lang="en-US" sz="2200">
                <a:solidFill>
                  <a:srgbClr val="000000"/>
                </a:solidFill>
                <a:latin typeface="Aptos"/>
                <a:cs typeface="Arial"/>
              </a:rPr>
              <a:t> your copying against the book/work/revision guide, correcting errors and fill in gaps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200">
              <a:solidFill>
                <a:srgbClr val="000000"/>
              </a:solidFill>
              <a:latin typeface="Aptos"/>
              <a:cs typeface="Arial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>
                <a:solidFill>
                  <a:srgbClr val="000000"/>
                </a:solidFill>
                <a:latin typeface="Aptos"/>
                <a:cs typeface="Arial"/>
              </a:rPr>
              <a:t>Repeat until you are able to write the information down accurately.</a:t>
            </a:r>
          </a:p>
          <a:p>
            <a:pPr marL="0" indent="0">
              <a:buNone/>
            </a:pPr>
            <a:endParaRPr lang="en-GB" b="1">
              <a:solidFill>
                <a:srgbClr val="000000"/>
              </a:solidFill>
              <a:latin typeface="Aptos"/>
              <a:cs typeface="Arial"/>
            </a:endParaRPr>
          </a:p>
          <a:p>
            <a:pPr marL="0" indent="0">
              <a:buNone/>
            </a:pPr>
            <a:endParaRPr lang="en-GB">
              <a:cs typeface="Arial"/>
            </a:endParaRPr>
          </a:p>
          <a:p>
            <a:pPr marL="0" indent="0">
              <a:buNone/>
            </a:pPr>
            <a:endParaRPr lang="en-GB" b="1"/>
          </a:p>
        </p:txBody>
      </p:sp>
      <p:pic>
        <p:nvPicPr>
          <p:cNvPr id="4" name="Picture 3" descr="Writing cartoon illustration in vector 14947573 Vector Art at Vecteezy">
            <a:extLst>
              <a:ext uri="{FF2B5EF4-FFF2-40B4-BE49-F238E27FC236}">
                <a16:creationId xmlns:a16="http://schemas.microsoft.com/office/drawing/2014/main" id="{77DDE88E-BA0A-A595-479D-D56202C24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479" y="467825"/>
            <a:ext cx="394335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69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94CC3-4C0C-0341-910B-F6C6C1D77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ideas?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B9A65-2123-923B-436B-FA250C6B2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Past papers/practice exam questions</a:t>
            </a:r>
          </a:p>
          <a:p>
            <a:r>
              <a:rPr lang="en-US"/>
              <a:t>Revision apps- Quizlet for e.g.</a:t>
            </a:r>
          </a:p>
          <a:p>
            <a:r>
              <a:rPr lang="en-US"/>
              <a:t>Reading around the subject</a:t>
            </a:r>
          </a:p>
          <a:p>
            <a:r>
              <a:rPr lang="en-US"/>
              <a:t>Converting content into drawings and symbols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97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B7646-1C86-788B-B610-B297B52A3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The Key Stage 4 team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B52BEB-2C68-E65A-01E5-5394306D2C16}"/>
              </a:ext>
            </a:extLst>
          </p:cNvPr>
          <p:cNvSpPr txBox="1"/>
          <p:nvPr/>
        </p:nvSpPr>
        <p:spPr>
          <a:xfrm>
            <a:off x="126999" y="5322956"/>
            <a:ext cx="2743200" cy="646331"/>
          </a:xfrm>
          <a:prstGeom prst="rect">
            <a:avLst/>
          </a:prstGeom>
          <a:noFill/>
          <a:ln w="57150"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err="1"/>
              <a:t>Mr</a:t>
            </a:r>
            <a:r>
              <a:rPr lang="en-US" b="1"/>
              <a:t> Coe – Y11 Pastoral Team Leader 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2C9AF-EE1C-197C-12CC-4A7E514D8CB7}"/>
              </a:ext>
            </a:extLst>
          </p:cNvPr>
          <p:cNvSpPr txBox="1"/>
          <p:nvPr/>
        </p:nvSpPr>
        <p:spPr>
          <a:xfrm>
            <a:off x="2998304" y="5322956"/>
            <a:ext cx="2743200" cy="646331"/>
          </a:xfrm>
          <a:prstGeom prst="rect">
            <a:avLst/>
          </a:prstGeom>
          <a:noFill/>
          <a:ln w="57150"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Miss Crew  – Y11 Student Support Leader 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E57700-4FF2-C4A2-62D2-83BAD1E43197}"/>
              </a:ext>
            </a:extLst>
          </p:cNvPr>
          <p:cNvSpPr txBox="1"/>
          <p:nvPr/>
        </p:nvSpPr>
        <p:spPr>
          <a:xfrm>
            <a:off x="5858564" y="5322956"/>
            <a:ext cx="2743200" cy="646331"/>
          </a:xfrm>
          <a:prstGeom prst="rect">
            <a:avLst/>
          </a:prstGeom>
          <a:noFill/>
          <a:ln w="57150"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err="1"/>
              <a:t>Mrs</a:t>
            </a:r>
            <a:r>
              <a:rPr lang="en-US" b="1"/>
              <a:t> Allen – Head of Key Stage 4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A7A08E-09E0-1874-ED68-DE2922F28C25}"/>
              </a:ext>
            </a:extLst>
          </p:cNvPr>
          <p:cNvSpPr txBox="1"/>
          <p:nvPr/>
        </p:nvSpPr>
        <p:spPr>
          <a:xfrm>
            <a:off x="8762999" y="5322955"/>
            <a:ext cx="3262242" cy="923330"/>
          </a:xfrm>
          <a:prstGeom prst="rect">
            <a:avLst/>
          </a:prstGeom>
          <a:noFill/>
          <a:ln w="57150"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err="1"/>
              <a:t>Mr</a:t>
            </a:r>
            <a:r>
              <a:rPr lang="en-US" b="1"/>
              <a:t> Richardson – Raising Attainment Lead/Assistant Principal</a:t>
            </a:r>
            <a:endParaRPr lang="en-US"/>
          </a:p>
        </p:txBody>
      </p:sp>
      <p:pic>
        <p:nvPicPr>
          <p:cNvPr id="3" name="Picture 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90FABE86-804A-94F6-D067-72F389A9F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606" y="1406237"/>
            <a:ext cx="2530152" cy="3768437"/>
          </a:xfrm>
          <a:prstGeom prst="rect">
            <a:avLst/>
          </a:prstGeom>
        </p:spPr>
      </p:pic>
      <p:pic>
        <p:nvPicPr>
          <p:cNvPr id="8" name="Picture 7" descr="A person wearing glasses and a scarf&#10;&#10;Description automatically generated">
            <a:extLst>
              <a:ext uri="{FF2B5EF4-FFF2-40B4-BE49-F238E27FC236}">
                <a16:creationId xmlns:a16="http://schemas.microsoft.com/office/drawing/2014/main" id="{3E76E31C-92CA-BA8A-E527-C4D920359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582" y="1402195"/>
            <a:ext cx="2373744" cy="3753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DD86A7-F891-D84A-342A-0E64D445D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309" y="1404216"/>
            <a:ext cx="2570017" cy="3772476"/>
          </a:xfrm>
          <a:prstGeom prst="rect">
            <a:avLst/>
          </a:prstGeom>
        </p:spPr>
      </p:pic>
      <p:pic>
        <p:nvPicPr>
          <p:cNvPr id="10" name="Picture 9" descr="A person with a beard smiling&#10;&#10;Description automatically generated">
            <a:extLst>
              <a:ext uri="{FF2B5EF4-FFF2-40B4-BE49-F238E27FC236}">
                <a16:creationId xmlns:a16="http://schemas.microsoft.com/office/drawing/2014/main" id="{8841935A-C3E7-1AFF-F65A-E9B001871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058" y="1711994"/>
            <a:ext cx="2452435" cy="348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98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4660F-B0D4-A601-EB64-5DCDA786D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Staff support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AE929E-03DE-3FEB-050C-61237FFA0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461" y="6478967"/>
            <a:ext cx="4419600" cy="257175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B48D7-412C-7E17-F65D-DFD5878227E2}"/>
              </a:ext>
            </a:extLst>
          </p:cNvPr>
          <p:cNvSpPr>
            <a:spLocks noGrp="1"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/>
              <a:t>Pastoral Team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/>
              <a:t>Tutor: day to day support, first point of contact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/>
              <a:t>Student support leader: Miss Crew (mental wellbeing, routines, </a:t>
            </a:r>
            <a:r>
              <a:rPr lang="en-US" err="1"/>
              <a:t>behaviour</a:t>
            </a:r>
            <a:r>
              <a:rPr lang="en-US"/>
              <a:t>)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/>
              <a:t>Pastoral team leader: </a:t>
            </a:r>
            <a:r>
              <a:rPr lang="en-US" err="1"/>
              <a:t>Mr</a:t>
            </a:r>
            <a:r>
              <a:rPr lang="en-US"/>
              <a:t> Coe (academic progress, attendance)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/>
              <a:t>Head of Key stage: </a:t>
            </a:r>
            <a:r>
              <a:rPr lang="en-US" err="1"/>
              <a:t>Mrs</a:t>
            </a:r>
            <a:r>
              <a:rPr lang="en-US"/>
              <a:t> Allen </a:t>
            </a:r>
          </a:p>
          <a:p>
            <a:pPr marL="0" indent="0">
              <a:buNone/>
            </a:pPr>
            <a:r>
              <a:rPr lang="en-US" b="1"/>
              <a:t>Teachers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/>
              <a:t>Quality first teaching, assessment &amp; feedback, homework, after school provision</a:t>
            </a:r>
          </a:p>
          <a:p>
            <a:pPr marL="0" indent="0">
              <a:buNone/>
            </a:pPr>
            <a:r>
              <a:rPr lang="en-US" b="1"/>
              <a:t>SEN team</a:t>
            </a:r>
          </a:p>
          <a:p>
            <a:pPr marL="457200" indent="-457200">
              <a:buFont typeface="Calibri"/>
              <a:buChar char="-"/>
            </a:pPr>
            <a:r>
              <a:rPr lang="en-US"/>
              <a:t>LSA support in lessons for those who are entitled, pupil profiles, exam provision</a:t>
            </a:r>
          </a:p>
          <a:p>
            <a:pPr marL="0" indent="0">
              <a:buNone/>
            </a:pPr>
            <a:r>
              <a:rPr lang="en-US" b="1"/>
              <a:t>Careers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/>
              <a:t>Careers advisor: Alex Williams</a:t>
            </a:r>
          </a:p>
          <a:p>
            <a:pPr marL="0" indent="0">
              <a:buNone/>
            </a:pPr>
            <a:r>
              <a:rPr lang="en-US" b="1"/>
              <a:t>Mentors</a:t>
            </a:r>
            <a:r>
              <a:rPr lang="en-US"/>
              <a:t> (Abdi, Dan, Karim)</a:t>
            </a:r>
          </a:p>
        </p:txBody>
      </p:sp>
    </p:spTree>
    <p:extLst>
      <p:ext uri="{BB962C8B-B14F-4D97-AF65-F5344CB8AC3E}">
        <p14:creationId xmlns:p14="http://schemas.microsoft.com/office/powerpoint/2010/main" val="4081512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BFA31-8D17-9A2F-90B6-51B6AE377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115745"/>
            <a:ext cx="10515600" cy="530801"/>
          </a:xfrm>
        </p:spPr>
        <p:txBody>
          <a:bodyPr>
            <a:normAutofit fontScale="90000"/>
          </a:bodyPr>
          <a:lstStyle/>
          <a:p>
            <a:r>
              <a:rPr lang="en-GB"/>
              <a:t>Year 11 - Key dates and events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39B6C52-A6E5-D055-06F2-3237B84B7D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6866474"/>
              </p:ext>
            </p:extLst>
          </p:nvPr>
        </p:nvGraphicFramePr>
        <p:xfrm>
          <a:off x="277091" y="818861"/>
          <a:ext cx="11157528" cy="5550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9302">
                  <a:extLst>
                    <a:ext uri="{9D8B030D-6E8A-4147-A177-3AD203B41FA5}">
                      <a16:colId xmlns:a16="http://schemas.microsoft.com/office/drawing/2014/main" val="1205862823"/>
                    </a:ext>
                  </a:extLst>
                </a:gridCol>
                <a:gridCol w="4139113">
                  <a:extLst>
                    <a:ext uri="{9D8B030D-6E8A-4147-A177-3AD203B41FA5}">
                      <a16:colId xmlns:a16="http://schemas.microsoft.com/office/drawing/2014/main" val="755506271"/>
                    </a:ext>
                  </a:extLst>
                </a:gridCol>
                <a:gridCol w="4139113">
                  <a:extLst>
                    <a:ext uri="{9D8B030D-6E8A-4147-A177-3AD203B41FA5}">
                      <a16:colId xmlns:a16="http://schemas.microsoft.com/office/drawing/2014/main" val="1988473265"/>
                    </a:ext>
                  </a:extLst>
                </a:gridCol>
              </a:tblGrid>
              <a:tr h="493519">
                <a:tc>
                  <a:txBody>
                    <a:bodyPr/>
                    <a:lstStyle/>
                    <a:p>
                      <a:r>
                        <a:rPr lang="en-GB"/>
                        <a:t>Key 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939343"/>
                  </a:ext>
                </a:extLst>
              </a:tr>
              <a:tr h="1216896">
                <a:tc>
                  <a:txBody>
                    <a:bodyPr/>
                    <a:lstStyle/>
                    <a:p>
                      <a:r>
                        <a:rPr lang="en-GB"/>
                        <a:t>Mock exams</a:t>
                      </a:r>
                    </a:p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14</a:t>
                      </a:r>
                      <a:r>
                        <a:rPr lang="en-GB" baseline="30000"/>
                        <a:t>th</a:t>
                      </a:r>
                      <a:r>
                        <a:rPr lang="en-GB"/>
                        <a:t> October – 15</a:t>
                      </a:r>
                      <a:r>
                        <a:rPr lang="en-GB" baseline="30000"/>
                        <a:t>th</a:t>
                      </a:r>
                      <a:r>
                        <a:rPr lang="en-GB"/>
                        <a:t> November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Mock exam across all studied subjects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088971"/>
                  </a:ext>
                </a:extLst>
              </a:tr>
              <a:tr h="493519">
                <a:tc>
                  <a:txBody>
                    <a:bodyPr/>
                    <a:lstStyle/>
                    <a:p>
                      <a:r>
                        <a:rPr lang="en-GB"/>
                        <a:t>Parent reports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6</a:t>
                      </a:r>
                      <a:r>
                        <a:rPr lang="en-GB" baseline="30000"/>
                        <a:t>th</a:t>
                      </a:r>
                      <a:r>
                        <a:rPr lang="en-GB"/>
                        <a:t> December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Mock &amp; predicted grades and attendance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454197"/>
                  </a:ext>
                </a:extLst>
              </a:tr>
              <a:tr h="493519">
                <a:tc>
                  <a:txBody>
                    <a:bodyPr/>
                    <a:lstStyle/>
                    <a:p>
                      <a:r>
                        <a:rPr lang="en-GB"/>
                        <a:t>Mock exams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10</a:t>
                      </a:r>
                      <a:r>
                        <a:rPr lang="en-GB" baseline="30000"/>
                        <a:t>th</a:t>
                      </a:r>
                      <a:r>
                        <a:rPr lang="en-GB"/>
                        <a:t> – 28</a:t>
                      </a:r>
                      <a:r>
                        <a:rPr lang="en-GB" baseline="30000"/>
                        <a:t>th</a:t>
                      </a:r>
                      <a:r>
                        <a:rPr lang="en-GB"/>
                        <a:t> February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Mock exam across all studied subjects</a:t>
                      </a:r>
                    </a:p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946243"/>
                  </a:ext>
                </a:extLst>
              </a:tr>
              <a:tr h="493519">
                <a:tc>
                  <a:txBody>
                    <a:bodyPr/>
                    <a:lstStyle/>
                    <a:p>
                      <a:r>
                        <a:rPr lang="en-GB"/>
                        <a:t>Coursework drop-down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W/c 3</a:t>
                      </a:r>
                      <a:r>
                        <a:rPr lang="en-GB" baseline="30000"/>
                        <a:t>rd</a:t>
                      </a:r>
                      <a:r>
                        <a:rPr lang="en-GB"/>
                        <a:t> March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Intervention for specific students with their coursework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146927"/>
                  </a:ext>
                </a:extLst>
              </a:tr>
              <a:tr h="493519">
                <a:tc>
                  <a:txBody>
                    <a:bodyPr/>
                    <a:lstStyle/>
                    <a:p>
                      <a:r>
                        <a:rPr lang="en-GB"/>
                        <a:t>Parent reports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17</a:t>
                      </a:r>
                      <a:r>
                        <a:rPr lang="en-GB" baseline="30000"/>
                        <a:t>th</a:t>
                      </a:r>
                      <a:r>
                        <a:rPr lang="en-GB"/>
                        <a:t> March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Mock &amp; predicted grades and attendance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5954581"/>
                  </a:ext>
                </a:extLst>
              </a:tr>
              <a:tr h="493519">
                <a:tc>
                  <a:txBody>
                    <a:bodyPr/>
                    <a:lstStyle/>
                    <a:p>
                      <a:r>
                        <a:rPr lang="en-GB"/>
                        <a:t>Parent Carer evening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19</a:t>
                      </a:r>
                      <a:r>
                        <a:rPr lang="en-GB" baseline="30000"/>
                        <a:t>th</a:t>
                      </a:r>
                      <a:r>
                        <a:rPr lang="en-GB"/>
                        <a:t> March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Meet subject teachers, support with post-16 and wellbeing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073819"/>
                  </a:ext>
                </a:extLst>
              </a:tr>
              <a:tr h="493519">
                <a:tc>
                  <a:txBody>
                    <a:bodyPr/>
                    <a:lstStyle/>
                    <a:p>
                      <a:r>
                        <a:rPr lang="en-GB"/>
                        <a:t>Start of GCSE exams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w/c 5</a:t>
                      </a:r>
                      <a:r>
                        <a:rPr lang="en-GB" baseline="30000"/>
                        <a:t>th</a:t>
                      </a:r>
                      <a:r>
                        <a:rPr lang="en-GB"/>
                        <a:t> May – w/c 23</a:t>
                      </a:r>
                      <a:r>
                        <a:rPr lang="en-GB" baseline="30000"/>
                        <a:t>rd</a:t>
                      </a:r>
                      <a:r>
                        <a:rPr lang="en-GB"/>
                        <a:t> June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Students required to be in school each day throughout all of the exam period.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803318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62B158DE-C377-20DC-A849-A119909CA250}"/>
              </a:ext>
            </a:extLst>
          </p:cNvPr>
          <p:cNvSpPr/>
          <p:nvPr/>
        </p:nvSpPr>
        <p:spPr>
          <a:xfrm>
            <a:off x="97971" y="1240971"/>
            <a:ext cx="2351314" cy="62048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04EE154-B12A-D166-7305-582B65A34E6F}"/>
              </a:ext>
            </a:extLst>
          </p:cNvPr>
          <p:cNvSpPr/>
          <p:nvPr/>
        </p:nvSpPr>
        <p:spPr>
          <a:xfrm>
            <a:off x="97971" y="3124199"/>
            <a:ext cx="2351314" cy="62048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DE0F0C-3A9A-1665-B3F6-9437B7B2522C}"/>
              </a:ext>
            </a:extLst>
          </p:cNvPr>
          <p:cNvSpPr/>
          <p:nvPr/>
        </p:nvSpPr>
        <p:spPr>
          <a:xfrm>
            <a:off x="272142" y="5595256"/>
            <a:ext cx="2351314" cy="62048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5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D0827-19BF-19A7-4554-703847616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/>
              <a:t>After school revision support</a:t>
            </a:r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8E2C4E2-224C-7E03-3E79-28ED61AAAB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598" cy="45948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11443">
                  <a:extLst>
                    <a:ext uri="{9D8B030D-6E8A-4147-A177-3AD203B41FA5}">
                      <a16:colId xmlns:a16="http://schemas.microsoft.com/office/drawing/2014/main" val="3186699203"/>
                    </a:ext>
                  </a:extLst>
                </a:gridCol>
                <a:gridCol w="4862589">
                  <a:extLst>
                    <a:ext uri="{9D8B030D-6E8A-4147-A177-3AD203B41FA5}">
                      <a16:colId xmlns:a16="http://schemas.microsoft.com/office/drawing/2014/main" val="2467816768"/>
                    </a:ext>
                  </a:extLst>
                </a:gridCol>
                <a:gridCol w="2941566">
                  <a:extLst>
                    <a:ext uri="{9D8B030D-6E8A-4147-A177-3AD203B41FA5}">
                      <a16:colId xmlns:a16="http://schemas.microsoft.com/office/drawing/2014/main" val="3544371676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Day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Subject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177170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Monday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Religion &amp; Philosophy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Business coursework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TF1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TF4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562446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History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AF5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5422444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</a:t>
                      </a:r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(depending on staff meetings)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Art/Photography and Food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 Wing (top floor)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729295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Thursday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Music coursework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Drama coursework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Music dept – AG10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TF4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636361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Friday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Maths 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TF5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4922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8780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198329-F5B7-55C3-DC45-A0721B3EE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08" y="139806"/>
            <a:ext cx="7053616" cy="1906863"/>
          </a:xfrm>
        </p:spPr>
        <p:txBody>
          <a:bodyPr anchor="b">
            <a:normAutofit/>
          </a:bodyPr>
          <a:lstStyle/>
          <a:p>
            <a:r>
              <a:rPr lang="en-GB"/>
              <a:t>Other key events to look out for…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733FC-7473-9A2C-854B-7410F6639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553" y="2270237"/>
            <a:ext cx="5398168" cy="43579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GB" sz="2000"/>
          </a:p>
          <a:p>
            <a:r>
              <a:rPr lang="en-GB" sz="2400"/>
              <a:t>Leavers hoodies – letters out in January 2025, price </a:t>
            </a:r>
            <a:r>
              <a:rPr lang="en-GB" sz="2400" err="1"/>
              <a:t>approx</a:t>
            </a:r>
            <a:r>
              <a:rPr lang="en-GB" sz="2400"/>
              <a:t> £16/17</a:t>
            </a:r>
          </a:p>
          <a:p>
            <a:r>
              <a:rPr lang="en-GB" sz="2400"/>
              <a:t>Leavers assembly: This usually takes place just before the final whole cohort exam in June (2nd week of June). Provisional date Weds 11th June.</a:t>
            </a:r>
          </a:p>
          <a:p>
            <a:r>
              <a:rPr lang="en-GB" sz="2400"/>
              <a:t>Prom – Wednesday 25th June at the Grange Hotel, Winterbourne. Price </a:t>
            </a:r>
            <a:r>
              <a:rPr lang="en-GB" sz="2400" err="1"/>
              <a:t>approx</a:t>
            </a:r>
            <a:r>
              <a:rPr lang="en-GB" sz="2400"/>
              <a:t> £35</a:t>
            </a:r>
          </a:p>
          <a:p>
            <a:endParaRPr lang="en-GB" sz="2000"/>
          </a:p>
          <a:p>
            <a:endParaRPr lang="en-GB" sz="2000"/>
          </a:p>
        </p:txBody>
      </p:sp>
      <p:pic>
        <p:nvPicPr>
          <p:cNvPr id="4" name="Picture 3" descr="Image result for leavers hoodies printsetters kingswood">
            <a:extLst>
              <a:ext uri="{FF2B5EF4-FFF2-40B4-BE49-F238E27FC236}">
                <a16:creationId xmlns:a16="http://schemas.microsoft.com/office/drawing/2014/main" id="{D7793D0D-16FF-902E-63AA-4109B6A2C6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5" r="-3" b="2194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6" name="Picture 5" descr="Image result for the grange winterbourne bristol">
            <a:extLst>
              <a:ext uri="{FF2B5EF4-FFF2-40B4-BE49-F238E27FC236}">
                <a16:creationId xmlns:a16="http://schemas.microsoft.com/office/drawing/2014/main" id="{51B01384-C193-AD9B-26BE-FE193307D3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90" r="-3" b="-3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pic>
        <p:nvPicPr>
          <p:cNvPr id="7" name="Picture 6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BC8EC8FE-0214-05A4-D881-F274CCC17D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62072" t="-114209" r="162595" b="114990"/>
          <a:stretch/>
        </p:blipFill>
        <p:spPr>
          <a:xfrm>
            <a:off x="4724400" y="2514600"/>
            <a:ext cx="2728839" cy="1814513"/>
          </a:xfrm>
          <a:prstGeom prst="rect">
            <a:avLst/>
          </a:prstGeom>
        </p:spPr>
      </p:pic>
      <p:pic>
        <p:nvPicPr>
          <p:cNvPr id="10" name="Picture 9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12BCA044-85DC-EBE6-A17F-427C5BC922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60250" t="-122656" r="160774" b="123438"/>
          <a:stretch/>
        </p:blipFill>
        <p:spPr>
          <a:xfrm>
            <a:off x="4724400" y="2514600"/>
            <a:ext cx="2728839" cy="1814513"/>
          </a:xfrm>
          <a:prstGeom prst="rect">
            <a:avLst/>
          </a:prstGeom>
        </p:spPr>
      </p:pic>
      <p:pic>
        <p:nvPicPr>
          <p:cNvPr id="12" name="Picture 11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95857C97-C0C8-F4A0-714C-F917E6853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321" y="4469732"/>
            <a:ext cx="3033963" cy="202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29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4660F-B0D4-A601-EB64-5DCDA786D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22" y="497647"/>
            <a:ext cx="10515600" cy="1325563"/>
          </a:xfrm>
        </p:spPr>
        <p:txBody>
          <a:bodyPr/>
          <a:lstStyle/>
          <a:p>
            <a:pPr algn="ctr"/>
            <a:r>
              <a:rPr lang="en-GB"/>
              <a:t>How to support your child during the year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AE929E-03DE-3FEB-050C-61237FFA0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461" y="6478967"/>
            <a:ext cx="4419600" cy="257175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B48D7-412C-7E17-F65D-DFD5878227E2}"/>
              </a:ext>
            </a:extLst>
          </p:cNvPr>
          <p:cNvSpPr>
            <a:spLocks noGrp="1"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27ADBC-892A-3516-2E67-75FBF71FCEE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Strong attendance to school – if there are concerns, please let us know.</a:t>
            </a:r>
          </a:p>
          <a:p>
            <a:r>
              <a:rPr lang="en-US"/>
              <a:t>Organisation – punctuality to school &amp; lessons, fully equipped, attends after school clubs, meets deadlines (coursework)</a:t>
            </a:r>
          </a:p>
          <a:p>
            <a:r>
              <a:rPr lang="en-US"/>
              <a:t>Revision – study space at home, revision timetable, use the techniques learnt in school</a:t>
            </a:r>
          </a:p>
          <a:p>
            <a:r>
              <a:rPr lang="en-US"/>
              <a:t>Wellbeing – work life balance, healthy diet, sport/social, reach out for support at school (tutor, SSL, Bea), </a:t>
            </a:r>
            <a:r>
              <a:rPr lang="en-US" err="1"/>
              <a:t>Kooth</a:t>
            </a:r>
            <a:r>
              <a:rPr lang="en-US"/>
              <a:t> (</a:t>
            </a:r>
            <a:r>
              <a:rPr lang="en-US">
                <a:ea typeface="+mn-lt"/>
                <a:cs typeface="+mn-lt"/>
                <a:hlinkClick r:id="rId3"/>
              </a:rPr>
              <a:t>https://www.kooth.com/</a:t>
            </a:r>
            <a:r>
              <a:rPr lang="en-US">
                <a:ea typeface="+mn-lt"/>
                <a:cs typeface="+mn-lt"/>
              </a:rPr>
              <a:t>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36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CE98D-0BF3-F3A9-55DE-30B8B6A2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491" y="185016"/>
            <a:ext cx="10515600" cy="1325563"/>
          </a:xfrm>
        </p:spPr>
        <p:txBody>
          <a:bodyPr/>
          <a:lstStyle/>
          <a:p>
            <a:pPr algn="ctr"/>
            <a:r>
              <a:rPr lang="en-US"/>
              <a:t>Attendance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1F764-A340-A724-70A7-E99133B7E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4" name="Picture 3" descr="A graph with red bars&#10;&#10;Description automatically generated">
            <a:extLst>
              <a:ext uri="{FF2B5EF4-FFF2-40B4-BE49-F238E27FC236}">
                <a16:creationId xmlns:a16="http://schemas.microsoft.com/office/drawing/2014/main" id="{41EF4574-A6E4-2626-855F-B4BD65B25D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4216" t="13043" r="-4216" b="-435"/>
          <a:stretch/>
        </p:blipFill>
        <p:spPr>
          <a:xfrm>
            <a:off x="1648691" y="1078139"/>
            <a:ext cx="8923458" cy="556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14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A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21640800" cy="109728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1640800" cy="10972800"/>
              <a:chOff x="0" y="0"/>
              <a:chExt cx="7350711" cy="372712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" y="0"/>
                <a:ext cx="7358370" cy="3727121"/>
              </a:xfrm>
              <a:custGeom>
                <a:avLst/>
                <a:gdLst/>
                <a:ahLst/>
                <a:cxnLst/>
                <a:rect l="l" t="t" r="r" b="b"/>
                <a:pathLst>
                  <a:path w="7358370" h="3727121">
                    <a:moveTo>
                      <a:pt x="6851931" y="3710202"/>
                    </a:moveTo>
                    <a:cubicBezTo>
                      <a:pt x="6851931" y="3710202"/>
                      <a:pt x="6614935" y="3700233"/>
                      <a:pt x="6252796" y="3713677"/>
                    </a:cubicBezTo>
                    <a:cubicBezTo>
                      <a:pt x="5890658" y="3727121"/>
                      <a:pt x="490924" y="3727121"/>
                      <a:pt x="490924" y="3727121"/>
                    </a:cubicBezTo>
                    <a:cubicBezTo>
                      <a:pt x="245502" y="3727121"/>
                      <a:pt x="32509" y="3629853"/>
                      <a:pt x="31032" y="3469739"/>
                    </a:cubicBezTo>
                    <a:cubicBezTo>
                      <a:pt x="31032" y="3469739"/>
                      <a:pt x="0" y="2118350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6805383" y="0"/>
                      <a:pt x="6805383" y="0"/>
                    </a:cubicBezTo>
                    <a:cubicBezTo>
                      <a:pt x="7117284" y="0"/>
                      <a:pt x="7350712" y="101069"/>
                      <a:pt x="7342854" y="303616"/>
                    </a:cubicBezTo>
                    <a:cubicBezTo>
                      <a:pt x="7342854" y="303616"/>
                      <a:pt x="7340859" y="1983929"/>
                      <a:pt x="7349614" y="2770152"/>
                    </a:cubicBezTo>
                    <a:cubicBezTo>
                      <a:pt x="7358370" y="3063453"/>
                      <a:pt x="7311822" y="3396525"/>
                      <a:pt x="7311822" y="3396525"/>
                    </a:cubicBezTo>
                    <a:cubicBezTo>
                      <a:pt x="7308856" y="3576550"/>
                      <a:pt x="7097353" y="3710202"/>
                      <a:pt x="6851931" y="3710202"/>
                    </a:cubicBezTo>
                    <a:close/>
                  </a:path>
                </a:pathLst>
              </a:custGeom>
              <a:solidFill>
                <a:srgbClr val="F8DC09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438964" y="508884"/>
              <a:ext cx="20831998" cy="10032180"/>
              <a:chOff x="0" y="0"/>
              <a:chExt cx="8621103" cy="415171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1" y="0"/>
                <a:ext cx="8628762" cy="4151712"/>
              </a:xfrm>
              <a:custGeom>
                <a:avLst/>
                <a:gdLst/>
                <a:ahLst/>
                <a:cxnLst/>
                <a:rect l="l" t="t" r="r" b="b"/>
                <a:pathLst>
                  <a:path w="8628762" h="4151712">
                    <a:moveTo>
                      <a:pt x="8122323" y="4134793"/>
                    </a:moveTo>
                    <a:cubicBezTo>
                      <a:pt x="8122323" y="4134793"/>
                      <a:pt x="7885327" y="4124824"/>
                      <a:pt x="7523188" y="4138268"/>
                    </a:cubicBezTo>
                    <a:cubicBezTo>
                      <a:pt x="7161050" y="4151712"/>
                      <a:pt x="490924" y="4151712"/>
                      <a:pt x="490924" y="4151712"/>
                    </a:cubicBezTo>
                    <a:cubicBezTo>
                      <a:pt x="245502" y="4151712"/>
                      <a:pt x="32509" y="4054444"/>
                      <a:pt x="31032" y="3894330"/>
                    </a:cubicBezTo>
                    <a:cubicBezTo>
                      <a:pt x="31032" y="3894330"/>
                      <a:pt x="0" y="2447236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8075775" y="0"/>
                      <a:pt x="8075775" y="0"/>
                    </a:cubicBezTo>
                    <a:cubicBezTo>
                      <a:pt x="8387675" y="0"/>
                      <a:pt x="8621103" y="101069"/>
                      <a:pt x="8613246" y="303616"/>
                    </a:cubicBezTo>
                    <a:cubicBezTo>
                      <a:pt x="8613246" y="303616"/>
                      <a:pt x="8611251" y="2283548"/>
                      <a:pt x="8620007" y="3194743"/>
                    </a:cubicBezTo>
                    <a:cubicBezTo>
                      <a:pt x="8628762" y="3488044"/>
                      <a:pt x="8582214" y="3821116"/>
                      <a:pt x="8582214" y="3821116"/>
                    </a:cubicBezTo>
                    <a:cubicBezTo>
                      <a:pt x="8579249" y="4001141"/>
                      <a:pt x="8367745" y="4134793"/>
                      <a:pt x="8122323" y="4134793"/>
                    </a:cubicBezTo>
                    <a:close/>
                  </a:path>
                </a:pathLst>
              </a:custGeom>
              <a:solidFill>
                <a:srgbClr val="FEFEFA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7" name="Freeform 7"/>
          <p:cNvSpPr/>
          <p:nvPr/>
        </p:nvSpPr>
        <p:spPr>
          <a:xfrm>
            <a:off x="225380" y="4961415"/>
            <a:ext cx="1526902" cy="1674081"/>
          </a:xfrm>
          <a:custGeom>
            <a:avLst/>
            <a:gdLst/>
            <a:ahLst/>
            <a:cxnLst/>
            <a:rect l="l" t="t" r="r" b="b"/>
            <a:pathLst>
              <a:path w="2290353" h="2511122">
                <a:moveTo>
                  <a:pt x="0" y="0"/>
                </a:moveTo>
                <a:lnTo>
                  <a:pt x="2290353" y="0"/>
                </a:lnTo>
                <a:lnTo>
                  <a:pt x="2290353" y="2511122"/>
                </a:lnTo>
                <a:lnTo>
                  <a:pt x="0" y="2511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1495425" y="1253013"/>
            <a:ext cx="8724900" cy="476092"/>
            <a:chOff x="0" y="0"/>
            <a:chExt cx="3446874" cy="1880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46874" cy="188086"/>
            </a:xfrm>
            <a:custGeom>
              <a:avLst/>
              <a:gdLst/>
              <a:ahLst/>
              <a:cxnLst/>
              <a:rect l="l" t="t" r="r" b="b"/>
              <a:pathLst>
                <a:path w="3446874" h="188086">
                  <a:moveTo>
                    <a:pt x="30169" y="0"/>
                  </a:moveTo>
                  <a:lnTo>
                    <a:pt x="3416705" y="0"/>
                  </a:lnTo>
                  <a:cubicBezTo>
                    <a:pt x="3424706" y="0"/>
                    <a:pt x="3432380" y="3179"/>
                    <a:pt x="3438038" y="8836"/>
                  </a:cubicBezTo>
                  <a:cubicBezTo>
                    <a:pt x="3443696" y="14494"/>
                    <a:pt x="3446874" y="22168"/>
                    <a:pt x="3446874" y="30169"/>
                  </a:cubicBezTo>
                  <a:lnTo>
                    <a:pt x="3446874" y="157916"/>
                  </a:lnTo>
                  <a:cubicBezTo>
                    <a:pt x="3446874" y="174578"/>
                    <a:pt x="3433367" y="188086"/>
                    <a:pt x="3416705" y="188086"/>
                  </a:cubicBezTo>
                  <a:lnTo>
                    <a:pt x="30169" y="188086"/>
                  </a:lnTo>
                  <a:cubicBezTo>
                    <a:pt x="22168" y="188086"/>
                    <a:pt x="14494" y="184907"/>
                    <a:pt x="8836" y="179249"/>
                  </a:cubicBezTo>
                  <a:cubicBezTo>
                    <a:pt x="3179" y="173591"/>
                    <a:pt x="0" y="165918"/>
                    <a:pt x="0" y="157916"/>
                  </a:cubicBezTo>
                  <a:lnTo>
                    <a:pt x="0" y="30169"/>
                  </a:lnTo>
                  <a:cubicBezTo>
                    <a:pt x="0" y="22168"/>
                    <a:pt x="3179" y="14494"/>
                    <a:pt x="8836" y="8836"/>
                  </a:cubicBezTo>
                  <a:cubicBezTo>
                    <a:pt x="14494" y="3179"/>
                    <a:pt x="22168" y="0"/>
                    <a:pt x="30169" y="0"/>
                  </a:cubicBezTo>
                  <a:close/>
                </a:path>
              </a:pathLst>
            </a:custGeom>
            <a:solidFill>
              <a:srgbClr val="F8DC0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446874" cy="2357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25182" y="2083594"/>
            <a:ext cx="4129087" cy="3371850"/>
            <a:chOff x="0" y="0"/>
            <a:chExt cx="1631244" cy="13320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31256" cy="1332089"/>
            </a:xfrm>
            <a:custGeom>
              <a:avLst/>
              <a:gdLst/>
              <a:ahLst/>
              <a:cxnLst/>
              <a:rect l="l" t="t" r="r" b="b"/>
              <a:pathLst>
                <a:path w="1631256" h="1332089">
                  <a:moveTo>
                    <a:pt x="1334873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613895"/>
                  </a:cubicBezTo>
                  <a:cubicBezTo>
                    <a:pt x="0" y="1007058"/>
                    <a:pt x="66279" y="1102199"/>
                    <a:pt x="162037" y="1146340"/>
                  </a:cubicBezTo>
                  <a:lnTo>
                    <a:pt x="162037" y="1332089"/>
                  </a:lnTo>
                  <a:lnTo>
                    <a:pt x="353844" y="1172621"/>
                  </a:lnTo>
                  <a:lnTo>
                    <a:pt x="1334873" y="1172621"/>
                  </a:lnTo>
                  <a:cubicBezTo>
                    <a:pt x="1504807" y="1172621"/>
                    <a:pt x="1631244" y="1049109"/>
                    <a:pt x="1631244" y="613786"/>
                  </a:cubicBezTo>
                  <a:cubicBezTo>
                    <a:pt x="1631256" y="123512"/>
                    <a:pt x="1504807" y="0"/>
                    <a:pt x="1334873" y="0"/>
                  </a:cubicBezTo>
                  <a:close/>
                </a:path>
              </a:pathLst>
            </a:custGeom>
            <a:solidFill>
              <a:srgbClr val="E12A6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631244" cy="1151114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179331" y="2444916"/>
            <a:ext cx="3374693" cy="2255506"/>
          </a:xfrm>
          <a:custGeom>
            <a:avLst/>
            <a:gdLst/>
            <a:ahLst/>
            <a:cxnLst/>
            <a:rect l="l" t="t" r="r" b="b"/>
            <a:pathLst>
              <a:path w="5062040" h="3383259">
                <a:moveTo>
                  <a:pt x="0" y="0"/>
                </a:moveTo>
                <a:lnTo>
                  <a:pt x="5062040" y="0"/>
                </a:lnTo>
                <a:lnTo>
                  <a:pt x="5062040" y="3383259"/>
                </a:lnTo>
                <a:lnTo>
                  <a:pt x="0" y="33832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724" b="-3589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4554024" y="1253014"/>
            <a:ext cx="7355836" cy="5515774"/>
          </a:xfrm>
          <a:custGeom>
            <a:avLst/>
            <a:gdLst/>
            <a:ahLst/>
            <a:cxnLst/>
            <a:rect l="l" t="t" r="r" b="b"/>
            <a:pathLst>
              <a:path w="11033754" h="8273661">
                <a:moveTo>
                  <a:pt x="0" y="0"/>
                </a:moveTo>
                <a:lnTo>
                  <a:pt x="11033754" y="0"/>
                </a:lnTo>
                <a:lnTo>
                  <a:pt x="11033754" y="8273660"/>
                </a:lnTo>
                <a:lnTo>
                  <a:pt x="0" y="8273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2014042" y="1331595"/>
            <a:ext cx="7754342" cy="353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939"/>
              </a:lnSpc>
            </a:pPr>
            <a:r>
              <a:rPr lang="en-US" sz="2100">
                <a:solidFill>
                  <a:srgbClr val="000000"/>
                </a:solidFill>
                <a:latin typeface="League Spartan"/>
              </a:rPr>
              <a:t>Looking after your own wellbeing during stressful times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696</Words>
  <Application>Microsoft Office PowerPoint</Application>
  <PresentationFormat>Widescreen</PresentationFormat>
  <Paragraphs>113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League Spartan</vt:lpstr>
      <vt:lpstr>Office Theme</vt:lpstr>
      <vt:lpstr>Office Theme</vt:lpstr>
      <vt:lpstr>Year 11</vt:lpstr>
      <vt:lpstr>The Key Stage 4 team </vt:lpstr>
      <vt:lpstr>Staff support</vt:lpstr>
      <vt:lpstr>Year 11 - Key dates and events</vt:lpstr>
      <vt:lpstr>After school revision support</vt:lpstr>
      <vt:lpstr>Other key events to look out for…</vt:lpstr>
      <vt:lpstr>How to support your child during the year</vt:lpstr>
      <vt:lpstr>Attendance</vt:lpstr>
      <vt:lpstr>PowerPoint Presentation</vt:lpstr>
      <vt:lpstr>PowerPoint Presentation</vt:lpstr>
      <vt:lpstr>PowerPoint Presentation</vt:lpstr>
      <vt:lpstr>Revision support </vt:lpstr>
      <vt:lpstr>Revision support </vt:lpstr>
      <vt:lpstr>Revision support </vt:lpstr>
      <vt:lpstr>Other ideas?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Nathan Richardson - JCA</dc:creator>
  <cp:lastModifiedBy>Janet Allen - JCA</cp:lastModifiedBy>
  <cp:revision>12</cp:revision>
  <dcterms:created xsi:type="dcterms:W3CDTF">2024-09-10T08:48:19Z</dcterms:created>
  <dcterms:modified xsi:type="dcterms:W3CDTF">2024-09-25T21:23:50Z</dcterms:modified>
</cp:coreProperties>
</file>