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9926638" cy="143525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D222-A1C6-43DA-AA39-E90639424280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F4275-0DC2-48CE-99AE-35B940BB8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23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D222-A1C6-43DA-AA39-E90639424280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F4275-0DC2-48CE-99AE-35B940BB8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683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D222-A1C6-43DA-AA39-E90639424280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F4275-0DC2-48CE-99AE-35B940BB8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649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D222-A1C6-43DA-AA39-E90639424280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F4275-0DC2-48CE-99AE-35B940BB8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77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D222-A1C6-43DA-AA39-E90639424280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F4275-0DC2-48CE-99AE-35B940BB8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091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D222-A1C6-43DA-AA39-E90639424280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F4275-0DC2-48CE-99AE-35B940BB8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09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D222-A1C6-43DA-AA39-E90639424280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F4275-0DC2-48CE-99AE-35B940BB8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496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D222-A1C6-43DA-AA39-E90639424280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F4275-0DC2-48CE-99AE-35B940BB8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176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D222-A1C6-43DA-AA39-E90639424280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F4275-0DC2-48CE-99AE-35B940BB8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4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D222-A1C6-43DA-AA39-E90639424280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F4275-0DC2-48CE-99AE-35B940BB8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994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D222-A1C6-43DA-AA39-E90639424280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F4275-0DC2-48CE-99AE-35B940BB8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101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DD222-A1C6-43DA-AA39-E90639424280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F4275-0DC2-48CE-99AE-35B940BB8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786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JCAinfo@clf.u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189" y="34480"/>
            <a:ext cx="4571566" cy="1015437"/>
          </a:xfrm>
        </p:spPr>
        <p:txBody>
          <a:bodyPr>
            <a:normAutofit/>
          </a:bodyPr>
          <a:lstStyle/>
          <a:p>
            <a:r>
              <a:rPr lang="en-US" sz="3200" b="1" dirty="0"/>
              <a:t>JCA Anti-Bullying Policy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– </a:t>
            </a:r>
            <a:r>
              <a:rPr lang="en-US" sz="3200" b="1" dirty="0"/>
              <a:t>Student Friendly </a:t>
            </a:r>
            <a:r>
              <a:rPr lang="en-US" sz="3200" b="1" dirty="0" smtClean="0"/>
              <a:t>Version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70233"/>
            <a:ext cx="6858000" cy="6532065"/>
          </a:xfrm>
        </p:spPr>
        <p:txBody>
          <a:bodyPr>
            <a:noAutofit/>
          </a:bodyPr>
          <a:lstStyle/>
          <a:p>
            <a:pPr marL="171450" lvl="0" indent="-171450" algn="l">
              <a:buFont typeface="Wingdings" panose="05000000000000000000" pitchFamily="2" charset="2"/>
              <a:buChar char="ü"/>
            </a:pPr>
            <a:r>
              <a:rPr lang="en-US" sz="1400" dirty="0"/>
              <a:t>JCA has a </a:t>
            </a:r>
            <a:r>
              <a:rPr lang="en-US" sz="1400" b="1" dirty="0"/>
              <a:t>moral </a:t>
            </a:r>
            <a:r>
              <a:rPr lang="en-US" sz="1400" dirty="0"/>
              <a:t>and </a:t>
            </a:r>
            <a:r>
              <a:rPr lang="en-US" sz="1400" b="1" dirty="0"/>
              <a:t>legal</a:t>
            </a:r>
            <a:r>
              <a:rPr lang="en-US" sz="1400" dirty="0"/>
              <a:t> duty to protect students from bullying </a:t>
            </a:r>
            <a:r>
              <a:rPr lang="en-US" sz="1400" dirty="0" err="1"/>
              <a:t>behaviours</a:t>
            </a:r>
            <a:r>
              <a:rPr lang="en-US" sz="1400" dirty="0"/>
              <a:t>.</a:t>
            </a:r>
            <a:endParaRPr lang="en-GB" sz="1400" dirty="0"/>
          </a:p>
          <a:p>
            <a:pPr marL="171450" lvl="0" indent="-171450" algn="l">
              <a:buFont typeface="Wingdings" panose="05000000000000000000" pitchFamily="2" charset="2"/>
              <a:buChar char="ü"/>
            </a:pPr>
            <a:r>
              <a:rPr lang="en-US" sz="1400" dirty="0"/>
              <a:t>JCA does </a:t>
            </a:r>
            <a:r>
              <a:rPr lang="en-US" sz="1400" b="1" dirty="0"/>
              <a:t>not tolerate</a:t>
            </a:r>
            <a:r>
              <a:rPr lang="en-US" sz="1400" dirty="0"/>
              <a:t> discriminatory and bullying </a:t>
            </a:r>
            <a:r>
              <a:rPr lang="en-US" sz="1400" dirty="0" err="1"/>
              <a:t>behaviours</a:t>
            </a:r>
            <a:r>
              <a:rPr lang="en-US" sz="1400" dirty="0"/>
              <a:t> based on race, gender, appearance, sexuality, special educational needs and disability, and / or home circumstances.</a:t>
            </a:r>
            <a:endParaRPr lang="en-GB" sz="1400" dirty="0"/>
          </a:p>
          <a:p>
            <a:pPr marL="171450" lvl="0" indent="-171450" algn="l">
              <a:buFont typeface="Wingdings" panose="05000000000000000000" pitchFamily="2" charset="2"/>
              <a:buChar char="ü"/>
            </a:pPr>
            <a:r>
              <a:rPr lang="en-GB" sz="1400" dirty="0"/>
              <a:t>JCA adopts the Anti-Bullying Alliance definition of bullying as: </a:t>
            </a:r>
          </a:p>
          <a:p>
            <a:pPr marL="171450" lvl="0" indent="-171450" algn="l">
              <a:buFont typeface="Wingdings" panose="05000000000000000000" pitchFamily="2" charset="2"/>
              <a:buChar char="ü"/>
            </a:pPr>
            <a:r>
              <a:rPr lang="en-GB" sz="1400" dirty="0"/>
              <a:t>“</a:t>
            </a:r>
            <a:r>
              <a:rPr lang="en-GB" sz="1400" b="1" dirty="0"/>
              <a:t>The repetitive, intentional hurting of one person or group by another person or group, where the relationship involves an imbalance of power. It can happen face to face or online</a:t>
            </a:r>
            <a:r>
              <a:rPr lang="en-GB" sz="1400" dirty="0" smtClean="0"/>
              <a:t>.”</a:t>
            </a:r>
            <a:endParaRPr lang="en-GB" sz="1400" dirty="0"/>
          </a:p>
          <a:p>
            <a:pPr marL="171450" lvl="0" indent="-171450" algn="l">
              <a:buFont typeface="Wingdings" panose="05000000000000000000" pitchFamily="2" charset="2"/>
              <a:buChar char="ü"/>
            </a:pPr>
            <a:r>
              <a:rPr lang="en-GB" sz="1400" dirty="0"/>
              <a:t>JCA recognises the Anti-bullying Alliance social model of bullying, to include the following roles:</a:t>
            </a:r>
          </a:p>
          <a:p>
            <a:pPr marL="171450" lvl="0" indent="-171450" algn="l">
              <a:buFont typeface="Wingdings" panose="05000000000000000000" pitchFamily="2" charset="2"/>
              <a:buChar char="ü"/>
            </a:pPr>
            <a:r>
              <a:rPr lang="en-GB" sz="1400" b="1" dirty="0"/>
              <a:t>Target, Ring Leader, </a:t>
            </a:r>
            <a:r>
              <a:rPr lang="en-GB" sz="1400" b="1" dirty="0" err="1"/>
              <a:t>Reinforcer</a:t>
            </a:r>
            <a:r>
              <a:rPr lang="en-GB" sz="1400" b="1" dirty="0"/>
              <a:t>, Assistant, Defender</a:t>
            </a:r>
            <a:r>
              <a:rPr lang="en-GB" sz="1400" dirty="0"/>
              <a:t> and the </a:t>
            </a:r>
            <a:r>
              <a:rPr lang="en-GB" sz="1400" b="1" dirty="0"/>
              <a:t>Outsider</a:t>
            </a:r>
            <a:r>
              <a:rPr lang="en-GB" sz="1400" dirty="0"/>
              <a:t>. </a:t>
            </a:r>
          </a:p>
          <a:p>
            <a:pPr marL="171450" lvl="0" indent="-171450" algn="l">
              <a:buFont typeface="Wingdings" panose="05000000000000000000" pitchFamily="2" charset="2"/>
              <a:buChar char="ü"/>
            </a:pPr>
            <a:r>
              <a:rPr lang="en-GB" sz="1400" dirty="0"/>
              <a:t>JCA will recognise students taking the roles of Ring leader, </a:t>
            </a:r>
            <a:r>
              <a:rPr lang="en-GB" sz="1400" dirty="0" err="1"/>
              <a:t>Reinforcer</a:t>
            </a:r>
            <a:r>
              <a:rPr lang="en-GB" sz="1400" dirty="0"/>
              <a:t> and Assistant as </a:t>
            </a:r>
            <a:r>
              <a:rPr lang="en-GB" sz="1400" b="1" dirty="0"/>
              <a:t>perpetrators</a:t>
            </a:r>
            <a:r>
              <a:rPr lang="en-GB" sz="1400" dirty="0"/>
              <a:t> of the bullying</a:t>
            </a:r>
            <a:r>
              <a:rPr lang="en-GB" sz="1400" dirty="0" smtClean="0"/>
              <a:t>.</a:t>
            </a:r>
            <a:endParaRPr lang="en-GB" sz="1400" dirty="0"/>
          </a:p>
          <a:p>
            <a:pPr marL="171450" lvl="0" indent="-171450" algn="l">
              <a:buFont typeface="Wingdings" panose="05000000000000000000" pitchFamily="2" charset="2"/>
              <a:buChar char="ü"/>
            </a:pPr>
            <a:r>
              <a:rPr lang="en-US" sz="1400" dirty="0"/>
              <a:t>JCA will investigate and sanction bullying </a:t>
            </a:r>
            <a:r>
              <a:rPr lang="en-US" sz="1400" dirty="0" err="1"/>
              <a:t>behaviours</a:t>
            </a:r>
            <a:r>
              <a:rPr lang="en-US" sz="1400" dirty="0"/>
              <a:t> that occur </a:t>
            </a:r>
            <a:r>
              <a:rPr lang="en-US" sz="1400" b="1" dirty="0"/>
              <a:t>face to face</a:t>
            </a:r>
            <a:r>
              <a:rPr lang="en-US" sz="1400" dirty="0"/>
              <a:t>, and </a:t>
            </a:r>
            <a:r>
              <a:rPr lang="en-US" sz="1400" b="1" dirty="0"/>
              <a:t>online</a:t>
            </a:r>
            <a:r>
              <a:rPr lang="en-US" sz="1400" dirty="0"/>
              <a:t>, and that occur </a:t>
            </a:r>
            <a:r>
              <a:rPr lang="en-US" sz="1400" b="1" dirty="0"/>
              <a:t>in school</a:t>
            </a:r>
            <a:r>
              <a:rPr lang="en-US" sz="1400" dirty="0"/>
              <a:t>, and on the </a:t>
            </a:r>
            <a:r>
              <a:rPr lang="en-US" sz="1400" b="1" dirty="0"/>
              <a:t>journey to and from school</a:t>
            </a:r>
            <a:r>
              <a:rPr lang="en-US" sz="1400" dirty="0" smtClean="0"/>
              <a:t>.</a:t>
            </a:r>
            <a:endParaRPr lang="en-GB" sz="1400" dirty="0"/>
          </a:p>
          <a:p>
            <a:pPr marL="171450" lvl="0" indent="-171450" algn="l">
              <a:buFont typeface="Wingdings" panose="05000000000000000000" pitchFamily="2" charset="2"/>
              <a:buChar char="ü"/>
            </a:pPr>
            <a:r>
              <a:rPr lang="en-US" sz="1400" dirty="0"/>
              <a:t>JCA encourages </a:t>
            </a:r>
            <a:r>
              <a:rPr lang="en-US" sz="1400" b="1" dirty="0"/>
              <a:t>all</a:t>
            </a:r>
            <a:r>
              <a:rPr lang="en-US" sz="1400" dirty="0"/>
              <a:t> students and parents to </a:t>
            </a:r>
            <a:r>
              <a:rPr lang="en-US" sz="1400" b="1" dirty="0"/>
              <a:t>report any </a:t>
            </a:r>
            <a:r>
              <a:rPr lang="en-US" sz="1400" b="1" dirty="0" err="1"/>
              <a:t>behaviours</a:t>
            </a:r>
            <a:r>
              <a:rPr lang="en-US" sz="1400" b="1" dirty="0"/>
              <a:t> of concern</a:t>
            </a:r>
            <a:r>
              <a:rPr lang="en-US" sz="1400" dirty="0"/>
              <a:t>. These can be reported to </a:t>
            </a:r>
            <a:r>
              <a:rPr lang="en-US" sz="1400" b="1" dirty="0"/>
              <a:t>any member of staff</a:t>
            </a:r>
            <a:r>
              <a:rPr lang="en-US" sz="1400" dirty="0"/>
              <a:t>, to </a:t>
            </a:r>
            <a:r>
              <a:rPr lang="en-US" sz="1400" b="1" dirty="0"/>
              <a:t>reception</a:t>
            </a:r>
            <a:r>
              <a:rPr lang="en-US" sz="1400" dirty="0"/>
              <a:t>, or via the JCA contact email address </a:t>
            </a:r>
            <a:r>
              <a:rPr lang="en-US" sz="1400" b="1" u="sng" dirty="0">
                <a:hlinkClick r:id="rId2"/>
              </a:rPr>
              <a:t>JCAinfo@clf.uk</a:t>
            </a:r>
            <a:r>
              <a:rPr lang="en-US" sz="1400" b="1" dirty="0" smtClean="0"/>
              <a:t>.</a:t>
            </a:r>
            <a:endParaRPr lang="en-GB" sz="1400" dirty="0"/>
          </a:p>
          <a:p>
            <a:pPr marL="171450" lvl="0" indent="-171450" algn="l">
              <a:buFont typeface="Wingdings" panose="05000000000000000000" pitchFamily="2" charset="2"/>
              <a:buChar char="ü"/>
            </a:pPr>
            <a:r>
              <a:rPr lang="en-US" sz="1400" dirty="0"/>
              <a:t>All reported incidents will be </a:t>
            </a:r>
            <a:r>
              <a:rPr lang="en-US" sz="1400" b="1" dirty="0"/>
              <a:t>investigated promptly</a:t>
            </a:r>
            <a:r>
              <a:rPr lang="en-US" sz="1400" dirty="0"/>
              <a:t>. If </a:t>
            </a:r>
            <a:r>
              <a:rPr lang="en-US" sz="1400" dirty="0" err="1"/>
              <a:t>behaviours</a:t>
            </a:r>
            <a:r>
              <a:rPr lang="en-US" sz="1400" dirty="0"/>
              <a:t> are found to be discriminatory or bullying, </a:t>
            </a:r>
            <a:r>
              <a:rPr lang="en-US" sz="1400" b="1" dirty="0"/>
              <a:t>parent meetings</a:t>
            </a:r>
            <a:r>
              <a:rPr lang="en-US" sz="1400" dirty="0"/>
              <a:t> will be held and appropriate </a:t>
            </a:r>
            <a:r>
              <a:rPr lang="en-US" sz="1400" b="1" dirty="0"/>
              <a:t>sanctions, educational activities </a:t>
            </a:r>
            <a:r>
              <a:rPr lang="en-US" sz="1400" dirty="0"/>
              <a:t>and </a:t>
            </a:r>
            <a:r>
              <a:rPr lang="en-US" sz="1400" b="1" dirty="0"/>
              <a:t>restorative actions</a:t>
            </a:r>
            <a:r>
              <a:rPr lang="en-US" sz="1400" dirty="0"/>
              <a:t> will be arranged.</a:t>
            </a:r>
            <a:endParaRPr lang="en-GB" sz="1400" dirty="0"/>
          </a:p>
          <a:p>
            <a:pPr marL="171450" lvl="0" indent="-171450" algn="l">
              <a:buFont typeface="Wingdings" panose="05000000000000000000" pitchFamily="2" charset="2"/>
              <a:buChar char="ü"/>
            </a:pPr>
            <a:r>
              <a:rPr lang="en-US" sz="1400" b="1" dirty="0"/>
              <a:t>Repeat</a:t>
            </a:r>
            <a:r>
              <a:rPr lang="en-US" sz="1400" dirty="0"/>
              <a:t> involvement in bullying </a:t>
            </a:r>
            <a:r>
              <a:rPr lang="en-US" sz="1400" dirty="0" err="1"/>
              <a:t>behaviours</a:t>
            </a:r>
            <a:r>
              <a:rPr lang="en-US" sz="1400" dirty="0"/>
              <a:t> will result in </a:t>
            </a:r>
            <a:r>
              <a:rPr lang="en-US" sz="1400" b="1" dirty="0"/>
              <a:t>escalating</a:t>
            </a:r>
            <a:r>
              <a:rPr lang="en-US" sz="1400" dirty="0"/>
              <a:t> sanctions.</a:t>
            </a:r>
            <a:endParaRPr lang="en-GB" sz="1400" dirty="0"/>
          </a:p>
          <a:p>
            <a:pPr marL="171450" lvl="0" indent="-171450" algn="l">
              <a:buFont typeface="Wingdings" panose="05000000000000000000" pitchFamily="2" charset="2"/>
              <a:buChar char="ü"/>
            </a:pPr>
            <a:r>
              <a:rPr lang="en-US" sz="1400" dirty="0"/>
              <a:t>A</a:t>
            </a:r>
            <a:r>
              <a:rPr lang="en-US" sz="1400" b="1" dirty="0"/>
              <a:t> JCA Anti-Bullying Working Group,</a:t>
            </a:r>
            <a:r>
              <a:rPr lang="en-US" sz="1400" dirty="0"/>
              <a:t> consisting of interested staff, students and parents, will meet on a termly basis to progress anti-bullying strategies. </a:t>
            </a:r>
            <a:endParaRPr lang="en-GB" sz="1400" dirty="0"/>
          </a:p>
          <a:p>
            <a:pPr marL="171450" indent="-171450" algn="l">
              <a:buFont typeface="Wingdings" panose="05000000000000000000" pitchFamily="2" charset="2"/>
              <a:buChar char="ü"/>
            </a:pPr>
            <a:endParaRPr lang="en-GB" sz="1400" dirty="0"/>
          </a:p>
        </p:txBody>
      </p:sp>
      <p:pic>
        <p:nvPicPr>
          <p:cNvPr id="4" name="Picture 3" descr="D:\Reprographics 2021\Social media\Facebook page\JCA_Master_Logo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755" y="7247"/>
            <a:ext cx="2214245" cy="10426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/>
          <a:stretch>
            <a:fillRect/>
          </a:stretch>
        </p:blipFill>
        <p:spPr>
          <a:xfrm>
            <a:off x="0" y="7110662"/>
            <a:ext cx="6761747" cy="279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99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286</Words>
  <Application>Microsoft Office PowerPoint</Application>
  <PresentationFormat>A4 Paper (210x297 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JCA Anti-Bullying Policy  – Student Friendly Version</vt:lpstr>
    </vt:vector>
  </TitlesOfParts>
  <Company>Cabot Learning Federation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JCA Anti-Bullying Policy – Student Friendly Version </dc:title>
  <dc:creator>Tracey Lansdale - JCA</dc:creator>
  <cp:lastModifiedBy>Tracey Lansdale - JCA</cp:lastModifiedBy>
  <cp:revision>3</cp:revision>
  <cp:lastPrinted>2023-01-25T10:28:20Z</cp:lastPrinted>
  <dcterms:created xsi:type="dcterms:W3CDTF">2022-09-30T06:18:41Z</dcterms:created>
  <dcterms:modified xsi:type="dcterms:W3CDTF">2023-01-25T10:57:59Z</dcterms:modified>
</cp:coreProperties>
</file>